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4" roundtripDataSignature="AMtx7mhFnauLF/527Cylk11lXdXSj2ZL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119124005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11912400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119124005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11912400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119124005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11912400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119124005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11912400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119124005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11912400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119124005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11912400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119124005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11912400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3.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hyperlink" Target="http://drive.google.com/file/d/1QfEuPOWjb3DoH21Jc5SZ74KAiWtOOMSV/view" TargetMode="External"/><Relationship Id="rId5" Type="http://schemas.openxmlformats.org/officeDocument/2006/relationships/image" Target="../media/image16.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4.png"/><Relationship Id="rId9"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6.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txBox="1"/>
          <p:nvPr/>
        </p:nvSpPr>
        <p:spPr>
          <a:xfrm>
            <a:off x="1738408" y="4185121"/>
            <a:ext cx="15520892" cy="882533"/>
          </a:xfrm>
          <a:prstGeom prst="rect">
            <a:avLst/>
          </a:prstGeom>
          <a:noFill/>
          <a:ln>
            <a:noFill/>
          </a:ln>
        </p:spPr>
        <p:txBody>
          <a:bodyPr anchorCtr="0" anchor="t" bIns="0" lIns="0" spcFirstLastPara="1" rIns="0" wrap="square" tIns="0">
            <a:spAutoFit/>
          </a:bodyPr>
          <a:lstStyle/>
          <a:p>
            <a:pPr indent="0" lvl="0" marL="0" marR="0" rtl="0" algn="l">
              <a:lnSpc>
                <a:spcPct val="104000"/>
              </a:lnSpc>
              <a:spcBef>
                <a:spcPts val="0"/>
              </a:spcBef>
              <a:spcAft>
                <a:spcPts val="0"/>
              </a:spcAft>
              <a:buNone/>
            </a:pPr>
            <a:r>
              <a:rPr lang="en-US" sz="6400">
                <a:solidFill>
                  <a:srgbClr val="004AAD"/>
                </a:solidFill>
                <a:latin typeface="Arial"/>
                <a:ea typeface="Arial"/>
                <a:cs typeface="Arial"/>
                <a:sym typeface="Arial"/>
              </a:rPr>
              <a:t>Türkçe Doğal Dİl İşleme</a:t>
            </a:r>
            <a:endParaRPr sz="6400">
              <a:solidFill>
                <a:srgbClr val="004AAD"/>
              </a:solidFill>
              <a:latin typeface="Arial"/>
              <a:ea typeface="Arial"/>
              <a:cs typeface="Arial"/>
              <a:sym typeface="Arial"/>
            </a:endParaRPr>
          </a:p>
        </p:txBody>
      </p:sp>
      <p:sp>
        <p:nvSpPr>
          <p:cNvPr id="86" name="Google Shape;86;p1"/>
          <p:cNvSpPr txBox="1"/>
          <p:nvPr/>
        </p:nvSpPr>
        <p:spPr>
          <a:xfrm>
            <a:off x="6459178" y="5076825"/>
            <a:ext cx="5369644" cy="53086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099">
                <a:solidFill>
                  <a:srgbClr val="004AAD"/>
                </a:solidFill>
                <a:latin typeface="Arial"/>
                <a:ea typeface="Arial"/>
                <a:cs typeface="Arial"/>
                <a:sym typeface="Arial"/>
              </a:rPr>
              <a:t>8 - 9 Ağustos 2024</a:t>
            </a:r>
            <a:endParaRPr/>
          </a:p>
        </p:txBody>
      </p:sp>
      <p:sp>
        <p:nvSpPr>
          <p:cNvPr id="87" name="Google Shape;87;p1"/>
          <p:cNvSpPr txBox="1"/>
          <p:nvPr/>
        </p:nvSpPr>
        <p:spPr>
          <a:xfrm>
            <a:off x="7445927" y="7293165"/>
            <a:ext cx="3395100" cy="4770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099">
                <a:solidFill>
                  <a:srgbClr val="004AAD"/>
                </a:solidFill>
              </a:rPr>
              <a:t>HT3</a:t>
            </a:r>
            <a:endParaRPr/>
          </a:p>
        </p:txBody>
      </p:sp>
      <p:sp>
        <p:nvSpPr>
          <p:cNvPr id="88" name="Google Shape;88;p1"/>
          <p:cNvSpPr txBox="1"/>
          <p:nvPr/>
        </p:nvSpPr>
        <p:spPr>
          <a:xfrm>
            <a:off x="6996147" y="1260825"/>
            <a:ext cx="4295700" cy="4695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050">
                <a:solidFill>
                  <a:srgbClr val="004AAD"/>
                </a:solidFill>
              </a:rPr>
              <a:t>SERBEST KATEGORİ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f119124005_0_1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65" name="Google Shape;165;g2f119124005_0_133"/>
          <p:cNvPicPr preferRelativeResize="0"/>
          <p:nvPr/>
        </p:nvPicPr>
        <p:blipFill>
          <a:blip r:embed="rId4">
            <a:alphaModFix/>
          </a:blip>
          <a:stretch>
            <a:fillRect/>
          </a:stretch>
        </p:blipFill>
        <p:spPr>
          <a:xfrm>
            <a:off x="1592738" y="522175"/>
            <a:ext cx="15102524" cy="8356351"/>
          </a:xfrm>
          <a:prstGeom prst="rect">
            <a:avLst/>
          </a:prstGeom>
          <a:noFill/>
          <a:ln>
            <a:noFill/>
          </a:ln>
        </p:spPr>
      </p:pic>
      <p:sp>
        <p:nvSpPr>
          <p:cNvPr id="166" name="Google Shape;166;g2f119124005_0_133"/>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1.Adım</a:t>
            </a:r>
            <a:endParaRPr b="1" sz="3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f119124005_0_1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72" name="Google Shape;172;g2f119124005_0_140"/>
          <p:cNvPicPr preferRelativeResize="0"/>
          <p:nvPr/>
        </p:nvPicPr>
        <p:blipFill>
          <a:blip r:embed="rId4">
            <a:alphaModFix/>
          </a:blip>
          <a:stretch>
            <a:fillRect/>
          </a:stretch>
        </p:blipFill>
        <p:spPr>
          <a:xfrm>
            <a:off x="1271575" y="3293138"/>
            <a:ext cx="15744825" cy="3514725"/>
          </a:xfrm>
          <a:prstGeom prst="rect">
            <a:avLst/>
          </a:prstGeom>
          <a:noFill/>
          <a:ln>
            <a:noFill/>
          </a:ln>
        </p:spPr>
      </p:pic>
      <p:sp>
        <p:nvSpPr>
          <p:cNvPr id="173" name="Google Shape;173;g2f119124005_0_140"/>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2</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f119124005_0_14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79" name="Google Shape;179;g2f119124005_0_144"/>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3</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pic>
        <p:nvPicPr>
          <p:cNvPr id="180" name="Google Shape;180;g2f119124005_0_144"/>
          <p:cNvPicPr preferRelativeResize="0"/>
          <p:nvPr/>
        </p:nvPicPr>
        <p:blipFill>
          <a:blip r:embed="rId4">
            <a:alphaModFix/>
          </a:blip>
          <a:stretch>
            <a:fillRect/>
          </a:stretch>
        </p:blipFill>
        <p:spPr>
          <a:xfrm>
            <a:off x="4446225" y="432950"/>
            <a:ext cx="9395552" cy="831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f119124005_0_14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86" name="Google Shape;186;g2f119124005_0_148"/>
          <p:cNvPicPr preferRelativeResize="0"/>
          <p:nvPr/>
        </p:nvPicPr>
        <p:blipFill>
          <a:blip r:embed="rId4">
            <a:alphaModFix/>
          </a:blip>
          <a:stretch>
            <a:fillRect/>
          </a:stretch>
        </p:blipFill>
        <p:spPr>
          <a:xfrm>
            <a:off x="3175136" y="0"/>
            <a:ext cx="11937727" cy="9021999"/>
          </a:xfrm>
          <a:prstGeom prst="rect">
            <a:avLst/>
          </a:prstGeom>
          <a:noFill/>
          <a:ln>
            <a:noFill/>
          </a:ln>
        </p:spPr>
      </p:pic>
      <p:sp>
        <p:nvSpPr>
          <p:cNvPr id="187" name="Google Shape;187;g2f119124005_0_148"/>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4</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f119124005_0_15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pic>
        <p:nvPicPr>
          <p:cNvPr id="193" name="Google Shape;193;g2f119124005_0_152"/>
          <p:cNvPicPr preferRelativeResize="0"/>
          <p:nvPr/>
        </p:nvPicPr>
        <p:blipFill>
          <a:blip r:embed="rId4">
            <a:alphaModFix/>
          </a:blip>
          <a:stretch>
            <a:fillRect/>
          </a:stretch>
        </p:blipFill>
        <p:spPr>
          <a:xfrm>
            <a:off x="3181325" y="163500"/>
            <a:ext cx="8645951" cy="8645951"/>
          </a:xfrm>
          <a:prstGeom prst="rect">
            <a:avLst/>
          </a:prstGeom>
          <a:noFill/>
          <a:ln>
            <a:noFill/>
          </a:ln>
        </p:spPr>
      </p:pic>
      <p:sp>
        <p:nvSpPr>
          <p:cNvPr id="194" name="Google Shape;194;g2f119124005_0_152"/>
          <p:cNvSpPr txBox="1"/>
          <p:nvPr/>
        </p:nvSpPr>
        <p:spPr>
          <a:xfrm>
            <a:off x="526925" y="432950"/>
            <a:ext cx="18843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chemeClr val="dk1"/>
                </a:solidFill>
                <a:latin typeface="Calibri"/>
                <a:ea typeface="Calibri"/>
                <a:cs typeface="Calibri"/>
                <a:sym typeface="Calibri"/>
              </a:rPr>
              <a:t>5</a:t>
            </a:r>
            <a:r>
              <a:rPr b="1" lang="en-US" sz="3500">
                <a:solidFill>
                  <a:schemeClr val="dk1"/>
                </a:solidFill>
                <a:latin typeface="Calibri"/>
                <a:ea typeface="Calibri"/>
                <a:cs typeface="Calibri"/>
                <a:sym typeface="Calibri"/>
              </a:rPr>
              <a:t>.Adım</a:t>
            </a:r>
            <a:endParaRPr b="1" sz="3500">
              <a:solidFill>
                <a:schemeClr val="dk1"/>
              </a:solidFill>
              <a:latin typeface="Calibri"/>
              <a:ea typeface="Calibri"/>
              <a:cs typeface="Calibri"/>
              <a:sym typeface="Calibri"/>
            </a:endParaRPr>
          </a:p>
        </p:txBody>
      </p:sp>
      <p:pic>
        <p:nvPicPr>
          <p:cNvPr id="195" name="Google Shape;195;g2f119124005_0_152"/>
          <p:cNvPicPr preferRelativeResize="0"/>
          <p:nvPr/>
        </p:nvPicPr>
        <p:blipFill rotWithShape="1">
          <a:blip r:embed="rId5">
            <a:alphaModFix/>
          </a:blip>
          <a:srcRect b="0" l="0" r="42578" t="0"/>
          <a:stretch/>
        </p:blipFill>
        <p:spPr>
          <a:xfrm>
            <a:off x="12395425" y="2606675"/>
            <a:ext cx="5200976" cy="5073650"/>
          </a:xfrm>
          <a:prstGeom prst="rect">
            <a:avLst/>
          </a:prstGeom>
          <a:noFill/>
          <a:ln>
            <a:noFill/>
          </a:ln>
        </p:spPr>
      </p:pic>
      <p:sp>
        <p:nvSpPr>
          <p:cNvPr id="196" name="Google Shape;196;g2f119124005_0_152"/>
          <p:cNvSpPr txBox="1"/>
          <p:nvPr/>
        </p:nvSpPr>
        <p:spPr>
          <a:xfrm>
            <a:off x="13470113" y="2024675"/>
            <a:ext cx="3051600" cy="5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Confusion Matrix</a:t>
            </a:r>
            <a:endParaRPr b="1" sz="2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9"/>
          <p:cNvSpPr txBox="1"/>
          <p:nvPr/>
        </p:nvSpPr>
        <p:spPr>
          <a:xfrm>
            <a:off x="7581900" y="885825"/>
            <a:ext cx="31242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SONUÇLAR</a:t>
            </a:r>
            <a:endParaRPr/>
          </a:p>
        </p:txBody>
      </p:sp>
      <p:sp>
        <p:nvSpPr>
          <p:cNvPr id="203" name="Google Shape;203;p9"/>
          <p:cNvSpPr txBox="1"/>
          <p:nvPr/>
        </p:nvSpPr>
        <p:spPr>
          <a:xfrm>
            <a:off x="4059455" y="2156670"/>
            <a:ext cx="103413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t/>
            </a:r>
            <a:endParaRPr sz="3599">
              <a:solidFill>
                <a:srgbClr val="004AAD"/>
              </a:solidFill>
            </a:endParaRPr>
          </a:p>
        </p:txBody>
      </p:sp>
      <p:sp>
        <p:nvSpPr>
          <p:cNvPr id="204" name="Google Shape;204;p9"/>
          <p:cNvSpPr txBox="1"/>
          <p:nvPr/>
        </p:nvSpPr>
        <p:spPr>
          <a:xfrm>
            <a:off x="2059150" y="1542575"/>
            <a:ext cx="15384900" cy="15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Geliştirdiğimiz modelimizi test ettiğimizde elde ettiğimiz sonuçlar aşağıdaki gibi olmuştur.</a:t>
            </a:r>
            <a:endParaRPr sz="3200">
              <a:solidFill>
                <a:schemeClr val="dk1"/>
              </a:solidFill>
              <a:latin typeface="Calibri"/>
              <a:ea typeface="Calibri"/>
              <a:cs typeface="Calibri"/>
              <a:sym typeface="Calibri"/>
            </a:endParaRPr>
          </a:p>
        </p:txBody>
      </p:sp>
      <p:pic>
        <p:nvPicPr>
          <p:cNvPr id="205" name="Google Shape;205;p9"/>
          <p:cNvPicPr preferRelativeResize="0"/>
          <p:nvPr/>
        </p:nvPicPr>
        <p:blipFill>
          <a:blip r:embed="rId4">
            <a:alphaModFix/>
          </a:blip>
          <a:stretch>
            <a:fillRect/>
          </a:stretch>
        </p:blipFill>
        <p:spPr>
          <a:xfrm>
            <a:off x="15501697" y="6500072"/>
            <a:ext cx="2190924" cy="2190924"/>
          </a:xfrm>
          <a:prstGeom prst="rect">
            <a:avLst/>
          </a:prstGeom>
          <a:noFill/>
          <a:ln>
            <a:noFill/>
          </a:ln>
        </p:spPr>
      </p:pic>
      <p:pic>
        <p:nvPicPr>
          <p:cNvPr id="206" name="Google Shape;206;p9"/>
          <p:cNvPicPr preferRelativeResize="0"/>
          <p:nvPr/>
        </p:nvPicPr>
        <p:blipFill>
          <a:blip r:embed="rId5">
            <a:alphaModFix/>
          </a:blip>
          <a:stretch>
            <a:fillRect/>
          </a:stretch>
        </p:blipFill>
        <p:spPr>
          <a:xfrm>
            <a:off x="3433763" y="2156675"/>
            <a:ext cx="11420477" cy="6937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0"/>
          <p:cNvSpPr txBox="1"/>
          <p:nvPr/>
        </p:nvSpPr>
        <p:spPr>
          <a:xfrm>
            <a:off x="1157225" y="885825"/>
            <a:ext cx="150213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PROJE YOL HARİTASI</a:t>
            </a:r>
            <a:endParaRPr sz="3599">
              <a:solidFill>
                <a:srgbClr val="004AAD"/>
              </a:solidFill>
            </a:endParaRPr>
          </a:p>
        </p:txBody>
      </p:sp>
      <p:pic>
        <p:nvPicPr>
          <p:cNvPr id="213" name="Google Shape;213;p10"/>
          <p:cNvPicPr preferRelativeResize="0"/>
          <p:nvPr/>
        </p:nvPicPr>
        <p:blipFill>
          <a:blip r:embed="rId4">
            <a:alphaModFix/>
          </a:blip>
          <a:stretch>
            <a:fillRect/>
          </a:stretch>
        </p:blipFill>
        <p:spPr>
          <a:xfrm>
            <a:off x="9379400" y="2003475"/>
            <a:ext cx="8166600" cy="5929175"/>
          </a:xfrm>
          <a:prstGeom prst="rect">
            <a:avLst/>
          </a:prstGeom>
          <a:noFill/>
          <a:ln>
            <a:noFill/>
          </a:ln>
        </p:spPr>
      </p:pic>
      <p:pic>
        <p:nvPicPr>
          <p:cNvPr id="214" name="Google Shape;214;p10"/>
          <p:cNvPicPr preferRelativeResize="0"/>
          <p:nvPr/>
        </p:nvPicPr>
        <p:blipFill>
          <a:blip r:embed="rId5">
            <a:alphaModFix/>
          </a:blip>
          <a:stretch>
            <a:fillRect/>
          </a:stretch>
        </p:blipFill>
        <p:spPr>
          <a:xfrm>
            <a:off x="14964817" y="7134217"/>
            <a:ext cx="3033301" cy="2264724"/>
          </a:xfrm>
          <a:prstGeom prst="rect">
            <a:avLst/>
          </a:prstGeom>
          <a:noFill/>
          <a:ln>
            <a:noFill/>
          </a:ln>
        </p:spPr>
      </p:pic>
      <p:pic>
        <p:nvPicPr>
          <p:cNvPr id="215" name="Google Shape;215;p10"/>
          <p:cNvPicPr preferRelativeResize="0"/>
          <p:nvPr/>
        </p:nvPicPr>
        <p:blipFill>
          <a:blip r:embed="rId6">
            <a:alphaModFix/>
          </a:blip>
          <a:stretch>
            <a:fillRect/>
          </a:stretch>
        </p:blipFill>
        <p:spPr>
          <a:xfrm>
            <a:off x="1157225" y="2003475"/>
            <a:ext cx="8480949" cy="4874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1"/>
          <p:cNvSpPr txBox="1"/>
          <p:nvPr/>
        </p:nvSpPr>
        <p:spPr>
          <a:xfrm>
            <a:off x="7416403" y="885825"/>
            <a:ext cx="34551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DEMO VİDEO</a:t>
            </a:r>
            <a:endParaRPr/>
          </a:p>
        </p:txBody>
      </p:sp>
      <p:pic>
        <p:nvPicPr>
          <p:cNvPr id="222" name="Google Shape;222;p11" title="karakter_tahmini.mp4">
            <a:hlinkClick r:id="rId4"/>
          </p:cNvPr>
          <p:cNvPicPr preferRelativeResize="0"/>
          <p:nvPr/>
        </p:nvPicPr>
        <p:blipFill>
          <a:blip r:embed="rId5">
            <a:alphaModFix/>
          </a:blip>
          <a:stretch>
            <a:fillRect/>
          </a:stretch>
        </p:blipFill>
        <p:spPr>
          <a:xfrm>
            <a:off x="1057513" y="1512825"/>
            <a:ext cx="9681775" cy="7261350"/>
          </a:xfrm>
          <a:prstGeom prst="rect">
            <a:avLst/>
          </a:prstGeom>
          <a:noFill/>
          <a:ln>
            <a:noFill/>
          </a:ln>
        </p:spPr>
      </p:pic>
      <p:pic>
        <p:nvPicPr>
          <p:cNvPr id="223" name="Google Shape;223;p11"/>
          <p:cNvPicPr preferRelativeResize="0"/>
          <p:nvPr/>
        </p:nvPicPr>
        <p:blipFill>
          <a:blip r:embed="rId6">
            <a:alphaModFix/>
          </a:blip>
          <a:stretch>
            <a:fillRect/>
          </a:stretch>
        </p:blipFill>
        <p:spPr>
          <a:xfrm>
            <a:off x="10871500" y="1512825"/>
            <a:ext cx="7305850" cy="389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12"/>
          <p:cNvSpPr txBox="1"/>
          <p:nvPr/>
        </p:nvSpPr>
        <p:spPr>
          <a:xfrm>
            <a:off x="1123325" y="3635861"/>
            <a:ext cx="16041351" cy="157645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lang="en-US" sz="9184">
                <a:solidFill>
                  <a:srgbClr val="004AAD"/>
                </a:solidFill>
                <a:latin typeface="Arial"/>
                <a:ea typeface="Arial"/>
                <a:cs typeface="Arial"/>
                <a:sym typeface="Arial"/>
              </a:rPr>
              <a:t>TEŞEKKÜRLER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94" name="Google Shape;94;p2"/>
          <p:cNvSpPr txBox="1"/>
          <p:nvPr/>
        </p:nvSpPr>
        <p:spPr>
          <a:xfrm>
            <a:off x="7460214" y="745950"/>
            <a:ext cx="25404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rPr>
              <a:t>HT3</a:t>
            </a:r>
            <a:endParaRPr/>
          </a:p>
        </p:txBody>
      </p:sp>
      <p:sp>
        <p:nvSpPr>
          <p:cNvPr id="95" name="Google Shape;95;p2"/>
          <p:cNvSpPr txBox="1"/>
          <p:nvPr/>
        </p:nvSpPr>
        <p:spPr>
          <a:xfrm>
            <a:off x="2180984" y="2156670"/>
            <a:ext cx="14098200" cy="2154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t/>
            </a:r>
            <a:endParaRPr/>
          </a:p>
        </p:txBody>
      </p:sp>
      <p:pic>
        <p:nvPicPr>
          <p:cNvPr id="96" name="Google Shape;96;p2"/>
          <p:cNvPicPr preferRelativeResize="0"/>
          <p:nvPr/>
        </p:nvPicPr>
        <p:blipFill>
          <a:blip r:embed="rId4">
            <a:alphaModFix/>
          </a:blip>
          <a:stretch>
            <a:fillRect/>
          </a:stretch>
        </p:blipFill>
        <p:spPr>
          <a:xfrm>
            <a:off x="6929063" y="1799237"/>
            <a:ext cx="3545925" cy="4306103"/>
          </a:xfrm>
          <a:prstGeom prst="rect">
            <a:avLst/>
          </a:prstGeom>
          <a:noFill/>
          <a:ln>
            <a:noFill/>
          </a:ln>
        </p:spPr>
      </p:pic>
      <p:pic>
        <p:nvPicPr>
          <p:cNvPr id="97" name="Google Shape;97;p2"/>
          <p:cNvPicPr preferRelativeResize="0"/>
          <p:nvPr/>
        </p:nvPicPr>
        <p:blipFill>
          <a:blip r:embed="rId5">
            <a:alphaModFix/>
          </a:blip>
          <a:stretch>
            <a:fillRect/>
          </a:stretch>
        </p:blipFill>
        <p:spPr>
          <a:xfrm>
            <a:off x="1510787" y="1799237"/>
            <a:ext cx="4088830" cy="4306099"/>
          </a:xfrm>
          <a:prstGeom prst="rect">
            <a:avLst/>
          </a:prstGeom>
          <a:noFill/>
          <a:ln>
            <a:noFill/>
          </a:ln>
        </p:spPr>
      </p:pic>
      <p:pic>
        <p:nvPicPr>
          <p:cNvPr id="98" name="Google Shape;98;p2"/>
          <p:cNvPicPr preferRelativeResize="0"/>
          <p:nvPr/>
        </p:nvPicPr>
        <p:blipFill>
          <a:blip r:embed="rId6">
            <a:alphaModFix/>
          </a:blip>
          <a:stretch>
            <a:fillRect/>
          </a:stretch>
        </p:blipFill>
        <p:spPr>
          <a:xfrm>
            <a:off x="12365313" y="1799238"/>
            <a:ext cx="3545924" cy="4366634"/>
          </a:xfrm>
          <a:prstGeom prst="rect">
            <a:avLst/>
          </a:prstGeom>
          <a:noFill/>
          <a:ln>
            <a:noFill/>
          </a:ln>
        </p:spPr>
      </p:pic>
      <p:pic>
        <p:nvPicPr>
          <p:cNvPr id="99" name="Google Shape;99;p2"/>
          <p:cNvPicPr preferRelativeResize="0"/>
          <p:nvPr/>
        </p:nvPicPr>
        <p:blipFill>
          <a:blip r:embed="rId7">
            <a:alphaModFix/>
          </a:blip>
          <a:stretch>
            <a:fillRect/>
          </a:stretch>
        </p:blipFill>
        <p:spPr>
          <a:xfrm>
            <a:off x="1743413" y="6543648"/>
            <a:ext cx="3623565" cy="1882535"/>
          </a:xfrm>
          <a:prstGeom prst="rect">
            <a:avLst/>
          </a:prstGeom>
          <a:noFill/>
          <a:ln>
            <a:noFill/>
          </a:ln>
        </p:spPr>
      </p:pic>
      <p:pic>
        <p:nvPicPr>
          <p:cNvPr id="100" name="Google Shape;100;p2"/>
          <p:cNvPicPr preferRelativeResize="0"/>
          <p:nvPr/>
        </p:nvPicPr>
        <p:blipFill>
          <a:blip r:embed="rId8">
            <a:alphaModFix/>
          </a:blip>
          <a:stretch>
            <a:fillRect/>
          </a:stretch>
        </p:blipFill>
        <p:spPr>
          <a:xfrm>
            <a:off x="12326495" y="6543648"/>
            <a:ext cx="3623568" cy="1882528"/>
          </a:xfrm>
          <a:prstGeom prst="rect">
            <a:avLst/>
          </a:prstGeom>
          <a:noFill/>
          <a:ln>
            <a:noFill/>
          </a:ln>
        </p:spPr>
      </p:pic>
      <p:pic>
        <p:nvPicPr>
          <p:cNvPr id="101" name="Google Shape;101;p2"/>
          <p:cNvPicPr preferRelativeResize="0"/>
          <p:nvPr/>
        </p:nvPicPr>
        <p:blipFill>
          <a:blip r:embed="rId9">
            <a:alphaModFix/>
          </a:blip>
          <a:stretch>
            <a:fillRect/>
          </a:stretch>
        </p:blipFill>
        <p:spPr>
          <a:xfrm>
            <a:off x="6771705" y="6482064"/>
            <a:ext cx="3860647" cy="200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3"/>
          <p:cNvSpPr txBox="1"/>
          <p:nvPr/>
        </p:nvSpPr>
        <p:spPr>
          <a:xfrm>
            <a:off x="6655827" y="761525"/>
            <a:ext cx="45723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PROJENİN TANIMI</a:t>
            </a:r>
            <a:endParaRPr/>
          </a:p>
        </p:txBody>
      </p:sp>
      <p:sp>
        <p:nvSpPr>
          <p:cNvPr id="108" name="Google Shape;108;p3"/>
          <p:cNvSpPr txBox="1"/>
          <p:nvPr/>
        </p:nvSpPr>
        <p:spPr>
          <a:xfrm>
            <a:off x="1080325" y="3155875"/>
            <a:ext cx="10147800" cy="36732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n-US" sz="2700">
                <a:solidFill>
                  <a:schemeClr val="dk1"/>
                </a:solidFill>
              </a:rPr>
              <a:t>Bu projeye başlamadan önce yapay zeka tabanlı iletişim araçlarının dilin karakteristik özelliklerini özümseyemeyip doğal cümleler kuramadığını fark ettik. Bu sorunu çözmek için hem eğlenceli hem de inovatif bir yaklaşım belirledik. Modelimizi eğitirken de bu yaklaşıma uygun olarak friends dizisinin senaryosunu tercih edip bu modelin karakter tanıyabilme, cümleden karakter tahmin edebilme ve karaktere uygun cümle üretebilmesini sağladık.</a:t>
            </a:r>
            <a:endParaRPr sz="2700">
              <a:solidFill>
                <a:schemeClr val="dk1"/>
              </a:solidFill>
            </a:endParaRPr>
          </a:p>
          <a:p>
            <a:pPr indent="457200" lvl="0" marL="0" rtl="0" algn="just">
              <a:spcBef>
                <a:spcPts val="0"/>
              </a:spcBef>
              <a:spcAft>
                <a:spcPts val="0"/>
              </a:spcAft>
              <a:buClr>
                <a:schemeClr val="dk1"/>
              </a:buClr>
              <a:buSzPts val="1100"/>
              <a:buFont typeface="Arial"/>
              <a:buNone/>
            </a:pPr>
            <a:r>
              <a:t/>
            </a:r>
            <a:endParaRPr sz="2700">
              <a:solidFill>
                <a:schemeClr val="dk1"/>
              </a:solidFill>
            </a:endParaRPr>
          </a:p>
          <a:p>
            <a:pPr indent="457200" lvl="0" marL="0" rtl="0" algn="just">
              <a:spcBef>
                <a:spcPts val="0"/>
              </a:spcBef>
              <a:spcAft>
                <a:spcPts val="0"/>
              </a:spcAft>
              <a:buClr>
                <a:schemeClr val="dk1"/>
              </a:buClr>
              <a:buSzPts val="1100"/>
              <a:buFont typeface="Arial"/>
              <a:buNone/>
            </a:pPr>
            <a:r>
              <a:t/>
            </a:r>
            <a:endParaRPr sz="2700">
              <a:solidFill>
                <a:schemeClr val="dk1"/>
              </a:solidFill>
            </a:endParaRPr>
          </a:p>
        </p:txBody>
      </p:sp>
      <p:pic>
        <p:nvPicPr>
          <p:cNvPr id="109" name="Google Shape;109;p3"/>
          <p:cNvPicPr preferRelativeResize="0"/>
          <p:nvPr/>
        </p:nvPicPr>
        <p:blipFill rotWithShape="1">
          <a:blip r:embed="rId4">
            <a:alphaModFix/>
          </a:blip>
          <a:srcRect b="37871" l="0" r="1487" t="7225"/>
          <a:stretch/>
        </p:blipFill>
        <p:spPr>
          <a:xfrm>
            <a:off x="12868700" y="3194763"/>
            <a:ext cx="4694550" cy="3138824"/>
          </a:xfrm>
          <a:prstGeom prst="rect">
            <a:avLst/>
          </a:prstGeom>
          <a:noFill/>
          <a:ln>
            <a:noFill/>
          </a:ln>
        </p:spPr>
      </p:pic>
      <p:pic>
        <p:nvPicPr>
          <p:cNvPr id="110" name="Google Shape;110;p3"/>
          <p:cNvPicPr preferRelativeResize="0"/>
          <p:nvPr/>
        </p:nvPicPr>
        <p:blipFill>
          <a:blip r:embed="rId5">
            <a:alphaModFix/>
          </a:blip>
          <a:stretch>
            <a:fillRect/>
          </a:stretch>
        </p:blipFill>
        <p:spPr>
          <a:xfrm>
            <a:off x="685600" y="7228425"/>
            <a:ext cx="3051651" cy="187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4"/>
          <p:cNvSpPr txBox="1"/>
          <p:nvPr/>
        </p:nvSpPr>
        <p:spPr>
          <a:xfrm>
            <a:off x="5473489" y="885825"/>
            <a:ext cx="73410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PROJENİN SAĞLADIĞI ÇÖZÜM</a:t>
            </a:r>
            <a:endParaRPr/>
          </a:p>
        </p:txBody>
      </p:sp>
      <p:pic>
        <p:nvPicPr>
          <p:cNvPr id="117" name="Google Shape;117;p4"/>
          <p:cNvPicPr preferRelativeResize="0"/>
          <p:nvPr/>
        </p:nvPicPr>
        <p:blipFill>
          <a:blip r:embed="rId4">
            <a:alphaModFix/>
          </a:blip>
          <a:stretch>
            <a:fillRect/>
          </a:stretch>
        </p:blipFill>
        <p:spPr>
          <a:xfrm>
            <a:off x="1797325" y="2101552"/>
            <a:ext cx="14693350" cy="6435524"/>
          </a:xfrm>
          <a:prstGeom prst="rect">
            <a:avLst/>
          </a:prstGeom>
          <a:noFill/>
          <a:ln>
            <a:noFill/>
          </a:ln>
        </p:spPr>
      </p:pic>
      <p:pic>
        <p:nvPicPr>
          <p:cNvPr id="118" name="Google Shape;118;p4"/>
          <p:cNvPicPr preferRelativeResize="0"/>
          <p:nvPr/>
        </p:nvPicPr>
        <p:blipFill>
          <a:blip r:embed="rId5">
            <a:alphaModFix/>
          </a:blip>
          <a:stretch>
            <a:fillRect/>
          </a:stretch>
        </p:blipFill>
        <p:spPr>
          <a:xfrm>
            <a:off x="529750" y="569450"/>
            <a:ext cx="2091600" cy="203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f119124005_0_19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4" name="Google Shape;124;g2f119124005_0_195"/>
          <p:cNvPicPr preferRelativeResize="0"/>
          <p:nvPr/>
        </p:nvPicPr>
        <p:blipFill>
          <a:blip r:embed="rId4">
            <a:alphaModFix/>
          </a:blip>
          <a:stretch>
            <a:fillRect/>
          </a:stretch>
        </p:blipFill>
        <p:spPr>
          <a:xfrm>
            <a:off x="2521413" y="1110111"/>
            <a:ext cx="12998226" cy="8066776"/>
          </a:xfrm>
          <a:prstGeom prst="rect">
            <a:avLst/>
          </a:prstGeom>
          <a:noFill/>
          <a:ln>
            <a:noFill/>
          </a:ln>
        </p:spPr>
      </p:pic>
      <p:sp>
        <p:nvSpPr>
          <p:cNvPr id="125" name="Google Shape;125;g2f119124005_0_195"/>
          <p:cNvSpPr txBox="1"/>
          <p:nvPr/>
        </p:nvSpPr>
        <p:spPr>
          <a:xfrm>
            <a:off x="6629700" y="656100"/>
            <a:ext cx="5028600" cy="731100"/>
          </a:xfrm>
          <a:prstGeom prst="rect">
            <a:avLst/>
          </a:prstGeom>
          <a:noFill/>
          <a:ln>
            <a:noFill/>
          </a:ln>
        </p:spPr>
        <p:txBody>
          <a:bodyPr anchorCtr="0" anchor="t" bIns="91425" lIns="91425" spcFirstLastPara="1" rIns="91425" wrap="square" tIns="91425">
            <a:spAutoFit/>
          </a:bodyPr>
          <a:lstStyle/>
          <a:p>
            <a:pPr indent="0" lvl="0" marL="0" rtl="0" algn="ctr">
              <a:lnSpc>
                <a:spcPct val="140011"/>
              </a:lnSpc>
              <a:spcBef>
                <a:spcPts val="0"/>
              </a:spcBef>
              <a:spcAft>
                <a:spcPts val="0"/>
              </a:spcAft>
              <a:buNone/>
            </a:pPr>
            <a:r>
              <a:rPr lang="en-US" sz="3550">
                <a:solidFill>
                  <a:srgbClr val="004AAD"/>
                </a:solidFill>
              </a:rPr>
              <a:t>PROJE İŞ AKIŞI</a:t>
            </a:r>
            <a:endParaRPr sz="35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p:nvPr/>
        </p:nvSpPr>
        <p:spPr>
          <a:xfrm>
            <a:off x="50" y="90000"/>
            <a:ext cx="18288000" cy="10106978"/>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31" name="Google Shape;131;p6"/>
          <p:cNvSpPr txBox="1"/>
          <p:nvPr/>
        </p:nvSpPr>
        <p:spPr>
          <a:xfrm>
            <a:off x="7521167" y="892250"/>
            <a:ext cx="27444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VERİ SETİ</a:t>
            </a:r>
            <a:endParaRPr/>
          </a:p>
        </p:txBody>
      </p:sp>
      <p:pic>
        <p:nvPicPr>
          <p:cNvPr id="132" name="Google Shape;132;p6"/>
          <p:cNvPicPr preferRelativeResize="0"/>
          <p:nvPr/>
        </p:nvPicPr>
        <p:blipFill>
          <a:blip r:embed="rId4">
            <a:alphaModFix/>
          </a:blip>
          <a:stretch>
            <a:fillRect/>
          </a:stretch>
        </p:blipFill>
        <p:spPr>
          <a:xfrm>
            <a:off x="11361350" y="892250"/>
            <a:ext cx="7436350" cy="7436350"/>
          </a:xfrm>
          <a:prstGeom prst="rect">
            <a:avLst/>
          </a:prstGeom>
          <a:noFill/>
          <a:ln>
            <a:noFill/>
          </a:ln>
        </p:spPr>
      </p:pic>
      <p:sp>
        <p:nvSpPr>
          <p:cNvPr id="133" name="Google Shape;133;p6"/>
          <p:cNvSpPr txBox="1"/>
          <p:nvPr/>
        </p:nvSpPr>
        <p:spPr>
          <a:xfrm>
            <a:off x="12888725" y="7614600"/>
            <a:ext cx="4585200" cy="714000"/>
          </a:xfrm>
          <a:prstGeom prst="rect">
            <a:avLst/>
          </a:prstGeom>
          <a:solidFill>
            <a:srgbClr val="FFE1E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libri"/>
                <a:ea typeface="Calibri"/>
                <a:cs typeface="Calibri"/>
                <a:sym typeface="Calibri"/>
              </a:rPr>
              <a:t>Veri seti karakter dağılımı</a:t>
            </a:r>
            <a:endParaRPr sz="2800">
              <a:solidFill>
                <a:schemeClr val="dk1"/>
              </a:solidFill>
              <a:latin typeface="Calibri"/>
              <a:ea typeface="Calibri"/>
              <a:cs typeface="Calibri"/>
              <a:sym typeface="Calibri"/>
            </a:endParaRPr>
          </a:p>
        </p:txBody>
      </p:sp>
      <p:pic>
        <p:nvPicPr>
          <p:cNvPr id="134" name="Google Shape;134;p6"/>
          <p:cNvPicPr preferRelativeResize="0"/>
          <p:nvPr/>
        </p:nvPicPr>
        <p:blipFill>
          <a:blip r:embed="rId5">
            <a:alphaModFix/>
          </a:blip>
          <a:stretch>
            <a:fillRect/>
          </a:stretch>
        </p:blipFill>
        <p:spPr>
          <a:xfrm>
            <a:off x="533550" y="1446350"/>
            <a:ext cx="11858227" cy="7260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f119124005_0_160"/>
          <p:cNvSpPr/>
          <p:nvPr/>
        </p:nvSpPr>
        <p:spPr>
          <a:xfrm>
            <a:off x="50" y="90000"/>
            <a:ext cx="18288000" cy="10106978"/>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0" name="Google Shape;140;g2f119124005_0_160"/>
          <p:cNvPicPr preferRelativeResize="0"/>
          <p:nvPr/>
        </p:nvPicPr>
        <p:blipFill rotWithShape="1">
          <a:blip r:embed="rId4">
            <a:alphaModFix/>
          </a:blip>
          <a:srcRect b="8256" l="12876" r="10382" t="0"/>
          <a:stretch/>
        </p:blipFill>
        <p:spPr>
          <a:xfrm>
            <a:off x="9306425" y="3683875"/>
            <a:ext cx="8572500" cy="5124075"/>
          </a:xfrm>
          <a:prstGeom prst="rect">
            <a:avLst/>
          </a:prstGeom>
          <a:noFill/>
          <a:ln>
            <a:noFill/>
          </a:ln>
        </p:spPr>
      </p:pic>
      <p:pic>
        <p:nvPicPr>
          <p:cNvPr id="141" name="Google Shape;141;g2f119124005_0_160"/>
          <p:cNvPicPr preferRelativeResize="0"/>
          <p:nvPr/>
        </p:nvPicPr>
        <p:blipFill rotWithShape="1">
          <a:blip r:embed="rId5">
            <a:alphaModFix/>
          </a:blip>
          <a:srcRect b="11543" l="11569" r="10208" t="0"/>
          <a:stretch/>
        </p:blipFill>
        <p:spPr>
          <a:xfrm>
            <a:off x="423325" y="3588825"/>
            <a:ext cx="8883100" cy="5022650"/>
          </a:xfrm>
          <a:prstGeom prst="rect">
            <a:avLst/>
          </a:prstGeom>
          <a:noFill/>
          <a:ln>
            <a:noFill/>
          </a:ln>
        </p:spPr>
      </p:pic>
      <p:sp>
        <p:nvSpPr>
          <p:cNvPr id="142" name="Google Shape;142;g2f119124005_0_160"/>
          <p:cNvSpPr txBox="1"/>
          <p:nvPr/>
        </p:nvSpPr>
        <p:spPr>
          <a:xfrm>
            <a:off x="5580188" y="1554850"/>
            <a:ext cx="7127700" cy="13296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rPr>
              <a:t>Karaktere göre frekansı yüksek olan kelimeler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p:nvPr/>
        </p:nvSpPr>
        <p:spPr>
          <a:xfrm>
            <a:off x="-358550" y="15325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48" name="Google Shape;148;p7"/>
          <p:cNvSpPr txBox="1"/>
          <p:nvPr/>
        </p:nvSpPr>
        <p:spPr>
          <a:xfrm>
            <a:off x="6159302" y="869400"/>
            <a:ext cx="59694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YÖNTEM VE TEKNİKLER</a:t>
            </a:r>
            <a:endParaRPr/>
          </a:p>
        </p:txBody>
      </p:sp>
      <p:pic>
        <p:nvPicPr>
          <p:cNvPr id="149" name="Google Shape;149;p7"/>
          <p:cNvPicPr preferRelativeResize="0"/>
          <p:nvPr/>
        </p:nvPicPr>
        <p:blipFill>
          <a:blip r:embed="rId4">
            <a:alphaModFix/>
          </a:blip>
          <a:stretch>
            <a:fillRect/>
          </a:stretch>
        </p:blipFill>
        <p:spPr>
          <a:xfrm>
            <a:off x="15757650" y="6881825"/>
            <a:ext cx="2142049" cy="2376776"/>
          </a:xfrm>
          <a:prstGeom prst="rect">
            <a:avLst/>
          </a:prstGeom>
          <a:noFill/>
          <a:ln>
            <a:noFill/>
          </a:ln>
        </p:spPr>
      </p:pic>
      <p:pic>
        <p:nvPicPr>
          <p:cNvPr id="150" name="Google Shape;150;p7"/>
          <p:cNvPicPr preferRelativeResize="0"/>
          <p:nvPr/>
        </p:nvPicPr>
        <p:blipFill>
          <a:blip r:embed="rId5">
            <a:alphaModFix/>
          </a:blip>
          <a:stretch>
            <a:fillRect/>
          </a:stretch>
        </p:blipFill>
        <p:spPr>
          <a:xfrm>
            <a:off x="0" y="2854530"/>
            <a:ext cx="18288000" cy="4027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156" name="Google Shape;156;p8"/>
          <p:cNvSpPr txBox="1"/>
          <p:nvPr/>
        </p:nvSpPr>
        <p:spPr>
          <a:xfrm>
            <a:off x="4698591" y="912275"/>
            <a:ext cx="8890800" cy="554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599">
                <a:solidFill>
                  <a:srgbClr val="004AAD"/>
                </a:solidFill>
                <a:latin typeface="Arial"/>
                <a:ea typeface="Arial"/>
                <a:cs typeface="Arial"/>
                <a:sym typeface="Arial"/>
              </a:rPr>
              <a:t>MODEL EĞİTİMİ VE DEĞERLENDİRME</a:t>
            </a:r>
            <a:endParaRPr/>
          </a:p>
        </p:txBody>
      </p:sp>
      <p:pic>
        <p:nvPicPr>
          <p:cNvPr id="157" name="Google Shape;157;p8"/>
          <p:cNvPicPr preferRelativeResize="0"/>
          <p:nvPr/>
        </p:nvPicPr>
        <p:blipFill>
          <a:blip r:embed="rId4">
            <a:alphaModFix/>
          </a:blip>
          <a:stretch>
            <a:fillRect/>
          </a:stretch>
        </p:blipFill>
        <p:spPr>
          <a:xfrm>
            <a:off x="4884948" y="2886450"/>
            <a:ext cx="1856724" cy="2053624"/>
          </a:xfrm>
          <a:prstGeom prst="rect">
            <a:avLst/>
          </a:prstGeom>
          <a:noFill/>
          <a:ln>
            <a:noFill/>
          </a:ln>
        </p:spPr>
      </p:pic>
      <p:pic>
        <p:nvPicPr>
          <p:cNvPr id="158" name="Google Shape;158;p8"/>
          <p:cNvPicPr preferRelativeResize="0"/>
          <p:nvPr/>
        </p:nvPicPr>
        <p:blipFill>
          <a:blip r:embed="rId5">
            <a:alphaModFix/>
          </a:blip>
          <a:stretch>
            <a:fillRect/>
          </a:stretch>
        </p:blipFill>
        <p:spPr>
          <a:xfrm>
            <a:off x="9303030" y="6264200"/>
            <a:ext cx="2513050" cy="2198926"/>
          </a:xfrm>
          <a:prstGeom prst="rect">
            <a:avLst/>
          </a:prstGeom>
          <a:noFill/>
          <a:ln>
            <a:noFill/>
          </a:ln>
        </p:spPr>
      </p:pic>
      <p:pic>
        <p:nvPicPr>
          <p:cNvPr id="159" name="Google Shape;159;p8"/>
          <p:cNvPicPr preferRelativeResize="0"/>
          <p:nvPr/>
        </p:nvPicPr>
        <p:blipFill>
          <a:blip r:embed="rId6">
            <a:alphaModFix/>
          </a:blip>
          <a:stretch>
            <a:fillRect/>
          </a:stretch>
        </p:blipFill>
        <p:spPr>
          <a:xfrm>
            <a:off x="213275" y="1882975"/>
            <a:ext cx="17612948" cy="6716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